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7" r:id="rId3"/>
    <p:sldId id="268" r:id="rId4"/>
    <p:sldId id="269" r:id="rId5"/>
    <p:sldId id="270" r:id="rId6"/>
    <p:sldId id="261" r:id="rId7"/>
    <p:sldId id="262" r:id="rId8"/>
    <p:sldId id="263" r:id="rId9"/>
    <p:sldId id="259" r:id="rId10"/>
    <p:sldId id="266" r:id="rId11"/>
    <p:sldId id="264" r:id="rId12"/>
    <p:sldId id="258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3262-EFC4-4E88-BB15-8C433F0F4A8A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E4A9B-A762-49D1-BDE5-BBF705B77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6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E4A9B-A762-49D1-BDE5-BBF705B7787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22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640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 </a:t>
            </a:r>
            <a:r>
              <a:rPr lang="en-US" altLang="en-US" sz="360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</a:t>
            </a:r>
            <a:r>
              <a:rPr lang="en-US" altLang="en-US" sz="360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11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2015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31: </a:t>
            </a:r>
            <a:r>
              <a:rPr lang="es-ES_tradnl" altLang="en-US" sz="2800" dirty="0"/>
              <a:t>¿Como repasamos </a:t>
            </a:r>
            <a:r>
              <a:rPr lang="es-ES_tradnl" altLang="en-US" sz="2800" dirty="0" smtClean="0"/>
              <a:t>las expresiones con el infinitivo?</a:t>
            </a:r>
          </a:p>
          <a:p>
            <a:pPr marL="609600" indent="-609600"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use of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expressions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with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infinitive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.</a:t>
            </a:r>
            <a:endParaRPr lang="es-ES_tradnl" altLang="en-US" sz="28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/>
              <a:t>B. 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</a:t>
            </a:r>
            <a:r>
              <a:rPr lang="es-ES_tradnl" altLang="en-US" dirty="0"/>
              <a:t>and complete </a:t>
            </a:r>
            <a:r>
              <a:rPr lang="es-ES_tradnl" altLang="en-US" dirty="0" err="1"/>
              <a:t>each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correct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:</a:t>
            </a:r>
            <a:endParaRPr lang="es-ES_tradnl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___________ a </a:t>
            </a:r>
            <a:r>
              <a:rPr lang="es-ES_tradnl" altLang="en-US" dirty="0" err="1"/>
              <a:t>escrib</a:t>
            </a:r>
            <a:r>
              <a:rPr lang="es-ES_tradnl" altLang="en-US" dirty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Ellos ___________ de </a:t>
            </a:r>
            <a:r>
              <a:rPr lang="es-ES_tradnl" altLang="en-US" dirty="0" err="1"/>
              <a:t>beb</a:t>
            </a:r>
            <a:r>
              <a:rPr lang="es-ES_tradnl" altLang="en-US" dirty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Ella _________ que </a:t>
            </a:r>
            <a:r>
              <a:rPr lang="es-ES_tradnl" altLang="en-US" dirty="0" err="1"/>
              <a:t>recib</a:t>
            </a:r>
            <a:r>
              <a:rPr lang="es-ES_tradnl" altLang="en-US" dirty="0"/>
              <a:t>_____ una buena nota.</a:t>
            </a:r>
          </a:p>
          <a:p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438400" y="2514600"/>
            <a:ext cx="798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>
                <a:solidFill>
                  <a:srgbClr val="0000FF"/>
                </a:solidFill>
              </a:rPr>
              <a:t>voy</a:t>
            </a:r>
            <a:endParaRPr lang="en-US" altLang="en-US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754687" y="2528888"/>
            <a:ext cx="4235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ir</a:t>
            </a:r>
            <a:endParaRPr lang="en-US" alt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438400" y="3138488"/>
            <a:ext cx="14253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acaban</a:t>
            </a:r>
            <a:endParaRPr lang="en-US" altLang="en-US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983287" y="3124200"/>
            <a:ext cx="5245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er</a:t>
            </a:r>
            <a:endParaRPr lang="en-US" altLang="en-US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286000" y="3671888"/>
            <a:ext cx="10246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tiene</a:t>
            </a:r>
            <a:endParaRPr lang="en-US" altLang="en-US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754687" y="3657600"/>
            <a:ext cx="4235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ir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69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62150896"/>
              </p:ext>
            </p:extLst>
          </p:nvPr>
        </p:nvGraphicFramePr>
        <p:xfrm>
          <a:off x="228600" y="1219200"/>
          <a:ext cx="8686800" cy="553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264920"/>
                <a:gridCol w="1737360"/>
                <a:gridCol w="1737360"/>
                <a:gridCol w="1737360"/>
              </a:tblGrid>
              <a:tr h="85090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Asistir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Ella </a:t>
                      </a:r>
                    </a:p>
                    <a:p>
                      <a:pPr algn="ctr"/>
                      <a:r>
                        <a:rPr lang="en-US" sz="3200" dirty="0" err="1" smtClean="0"/>
                        <a:t>Usted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endParaRPr lang="en-US" sz="3200" dirty="0" smtClean="0"/>
                    </a:p>
                    <a:p>
                      <a:pPr algn="ctr"/>
                      <a:r>
                        <a:rPr lang="en-US" sz="3200" dirty="0" err="1" smtClean="0"/>
                        <a:t>Ustedes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6096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II-</a:t>
            </a:r>
            <a:r>
              <a:rPr lang="en-US" sz="3200" dirty="0" smtClean="0"/>
              <a:t> Conjugate the following verbs:</a:t>
            </a:r>
            <a:endParaRPr lang="en-US" sz="32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621643" y="2176790"/>
            <a:ext cx="8236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Veo</a:t>
            </a:r>
            <a:endParaRPr lang="en-US" altLang="en-US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667000" y="2981980"/>
            <a:ext cx="8044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Ves</a:t>
            </a:r>
            <a:endParaRPr lang="en-US" alt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74043" y="3896380"/>
            <a:ext cx="60407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Ve</a:t>
            </a:r>
            <a:endParaRPr lang="en-US" alt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438400" y="4963180"/>
            <a:ext cx="13430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Vemos</a:t>
            </a:r>
            <a:endParaRPr lang="en-US" altLang="en-US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681513" y="5801380"/>
            <a:ext cx="8236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Ven</a:t>
            </a:r>
            <a:endParaRPr lang="en-US" altLang="en-US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831666" y="2133600"/>
            <a:ext cx="15023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Escribo</a:t>
            </a:r>
            <a:endParaRPr lang="en-US" altLang="en-US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802926" y="2971800"/>
            <a:ext cx="16834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Escribes</a:t>
            </a:r>
            <a:endParaRPr lang="en-US" altLang="en-US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886200" y="3896380"/>
            <a:ext cx="14830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Escribe</a:t>
            </a:r>
            <a:endParaRPr lang="en-US" altLang="en-US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718826" y="4963180"/>
            <a:ext cx="18437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FF"/>
                </a:solidFill>
              </a:rPr>
              <a:t>Escribimos</a:t>
            </a:r>
            <a:endParaRPr lang="en-US" altLang="en-US" sz="1600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810000" y="5801380"/>
            <a:ext cx="1702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Escriben</a:t>
            </a:r>
            <a:endParaRPr lang="en-US" altLang="en-US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943600" y="2133600"/>
            <a:ext cx="8242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Leo</a:t>
            </a:r>
            <a:endParaRPr lang="en-US" altLang="en-US" dirty="0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928797" y="2981980"/>
            <a:ext cx="10054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Lees</a:t>
            </a:r>
            <a:endParaRPr lang="en-US" altLang="en-US" dirty="0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004997" y="3886200"/>
            <a:ext cx="8050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</a:rPr>
              <a:t>Lee</a:t>
            </a:r>
            <a:endParaRPr lang="en-US" altLang="en-US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562600" y="4963180"/>
            <a:ext cx="15440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Leemos</a:t>
            </a:r>
            <a:endParaRPr lang="en-US" altLang="en-US" dirty="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909561" y="5801380"/>
            <a:ext cx="10246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Leen</a:t>
            </a:r>
            <a:endParaRPr lang="en-US" altLang="en-US" dirty="0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402474" y="2133600"/>
            <a:ext cx="12843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Asisto</a:t>
            </a:r>
            <a:endParaRPr lang="en-US" altLang="en-US" dirty="0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7373734" y="2981980"/>
            <a:ext cx="14654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Asistes</a:t>
            </a:r>
            <a:endParaRPr lang="en-US" altLang="en-US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467600" y="3896380"/>
            <a:ext cx="12650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Asiste</a:t>
            </a:r>
            <a:endParaRPr lang="en-US" altLang="en-US" dirty="0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7239000" y="5024735"/>
            <a:ext cx="16562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FF"/>
                </a:solidFill>
              </a:rPr>
              <a:t>Asistimos</a:t>
            </a:r>
            <a:endParaRPr lang="en-US" altLang="en-US" sz="1600" dirty="0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315200" y="5801380"/>
            <a:ext cx="14847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 smtClean="0">
                <a:solidFill>
                  <a:srgbClr val="0000FF"/>
                </a:solidFill>
              </a:rPr>
              <a:t>Asisten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8464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00B050"/>
                </a:solidFill>
              </a:rPr>
              <a:t>III-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Omar </a:t>
            </a:r>
            <a:r>
              <a:rPr lang="es-ES_tradnl" altLang="en-US" sz="2800" dirty="0"/>
              <a:t>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Miguel no _____________ la geometría. (comprender)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94063" y="1309688"/>
            <a:ext cx="14303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 err="1">
                <a:solidFill>
                  <a:srgbClr val="0000FF"/>
                </a:solidFill>
              </a:rPr>
              <a:t>comen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endParaRPr lang="en-US" altLang="en-US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087688" y="1843088"/>
            <a:ext cx="13319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beben </a:t>
            </a:r>
            <a:endParaRPr lang="en-US" altLang="en-US" b="1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257800" y="1828800"/>
            <a:ext cx="1331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comen</a:t>
            </a:r>
            <a:endParaRPr lang="en-US" alt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971800" y="2667000"/>
            <a:ext cx="1431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escribe</a:t>
            </a:r>
            <a:endParaRPr lang="en-US" alt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752600" y="3505200"/>
            <a:ext cx="976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lees </a:t>
            </a:r>
            <a:endParaRPr lang="en-US" alt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590800" y="3976688"/>
            <a:ext cx="24003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aprendemos </a:t>
            </a:r>
            <a:endParaRPr lang="en-US" alt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828800" y="4419600"/>
            <a:ext cx="1312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asisto </a:t>
            </a:r>
            <a:endParaRPr lang="en-US" alt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038600" y="4953000"/>
            <a:ext cx="154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reciben </a:t>
            </a:r>
            <a:endParaRPr lang="en-US" alt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743200" y="5791200"/>
            <a:ext cx="2103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comprende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  <p:bldP spid="6151" grpId="0"/>
      <p:bldP spid="6152" grpId="0"/>
      <p:bldP spid="6153" grpId="0"/>
      <p:bldP spid="6154" grpId="0"/>
      <p:bldP spid="6155" grpId="0"/>
      <p:bldP spid="61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Completa la hoja UN MENU ESPAÑOL</a:t>
            </a: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55638"/>
            <a:ext cx="8991600" cy="65071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u="sng" dirty="0" err="1" smtClean="0"/>
              <a:t>Ej</a:t>
            </a:r>
            <a:r>
              <a:rPr lang="en-US" altLang="en-US" u="sng" dirty="0" smtClean="0"/>
              <a:t>. 14</a:t>
            </a:r>
            <a:r>
              <a:rPr lang="en-US" altLang="en-US" dirty="0" smtClean="0"/>
              <a:t> p. 142</a:t>
            </a: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de comer ustedes?</a:t>
            </a:r>
          </a:p>
          <a:p>
            <a:pPr marL="609600" indent="-609600">
              <a:buFontTx/>
              <a:buAutoNum type="arabicPeriod"/>
            </a:pP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¿Acabas de hablar con tus abuelos?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ustedes de tomar un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¿Acabas de ver un programa de televisión?</a:t>
            </a:r>
          </a:p>
          <a:p>
            <a:pPr marL="609600" indent="-609600">
              <a:buFontTx/>
              <a:buAutoNum type="arabicPeriod"/>
            </a:pPr>
            <a:endParaRPr lang="en-US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¿Acaban tus amigos de navegar el Internet?</a:t>
            </a:r>
            <a:endParaRPr lang="en-US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5800" y="1850015"/>
            <a:ext cx="4659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No, no acabamos de comer.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78873" y="2999943"/>
            <a:ext cx="6661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No, no acabo de hablar con mis abuelos.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85800" y="4177579"/>
            <a:ext cx="7094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(No, no) Si acabamos de tomar un examen.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71945" y="5410200"/>
            <a:ext cx="76914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No, no acabo de ver un programa de televisión.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6334780"/>
            <a:ext cx="89017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(No, no) Si, </a:t>
            </a:r>
            <a:r>
              <a:rPr lang="es-ES_tradnl" altLang="en-US" sz="2800" dirty="0" smtClean="0">
                <a:solidFill>
                  <a:srgbClr val="0000FF"/>
                </a:solidFill>
              </a:rPr>
              <a:t>mis amigos acaban de navegar </a:t>
            </a:r>
            <a:r>
              <a:rPr lang="es-ES_tradnl" altLang="en-US" sz="2800" dirty="0">
                <a:solidFill>
                  <a:srgbClr val="0000FF"/>
                </a:solidFill>
              </a:rPr>
              <a:t>el Internet.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8842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</a:t>
            </a:r>
            <a:r>
              <a:rPr lang="en-US" altLang="en-US" dirty="0" err="1" smtClean="0">
                <a:solidFill>
                  <a:srgbClr val="FF0000"/>
                </a:solidFill>
              </a:rPr>
              <a:t>los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6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  <p:bldP spid="92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</a:t>
            </a:r>
            <a:r>
              <a:rPr lang="en-US" altLang="en-US" dirty="0" err="1" smtClean="0">
                <a:solidFill>
                  <a:srgbClr val="FF0000"/>
                </a:solidFill>
              </a:rPr>
              <a:t>los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229600" cy="5791200"/>
          </a:xfrm>
        </p:spPr>
        <p:txBody>
          <a:bodyPr/>
          <a:lstStyle/>
          <a:p>
            <a:r>
              <a:rPr lang="es-ES_tradnl" altLang="en-US"/>
              <a:t>Leer </a:t>
            </a:r>
            <a:r>
              <a:rPr lang="es-ES_tradnl" altLang="en-US" u="sng"/>
              <a:t>Al telefono</a:t>
            </a:r>
            <a:r>
              <a:rPr lang="es-ES_tradnl" altLang="en-US"/>
              <a:t> p. 144; en voz alta.</a:t>
            </a:r>
          </a:p>
          <a:p>
            <a:r>
              <a:rPr lang="es-ES_tradnl" altLang="en-US" u="sng"/>
              <a:t>Ejercicio A</a:t>
            </a:r>
            <a:r>
              <a:rPr lang="es-ES_tradnl" altLang="en-US"/>
              <a:t> p. 145</a:t>
            </a:r>
          </a:p>
          <a:p>
            <a:pPr>
              <a:buFontTx/>
              <a:buNone/>
            </a:pPr>
            <a:r>
              <a:rPr lang="es-ES_tradnl" altLang="en-US"/>
              <a:t>1. ¿Hablan por teléfono Diego y Adela?</a:t>
            </a:r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r>
              <a:rPr lang="es-ES_tradnl" altLang="en-US"/>
              <a:t>2. ¿Quién acaba de comer?</a:t>
            </a:r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r>
              <a:rPr lang="es-ES_tradnl" altLang="en-US"/>
              <a:t>3. ¿Qué va a ver?</a:t>
            </a:r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r>
              <a:rPr lang="es-ES_tradnl" altLang="en-US"/>
              <a:t>4. ¿Tiene ella tareas?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38200" y="2860675"/>
            <a:ext cx="44688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Si, hablan por teléfono.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38200" y="3992563"/>
            <a:ext cx="43561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Adela acaba de comer.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38200" y="5211763"/>
            <a:ext cx="311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Va a ver la tele.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838200" y="6202363"/>
            <a:ext cx="79184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Si, tiene tareas pero no mucha esta noche.</a:t>
            </a:r>
          </a:p>
        </p:txBody>
      </p:sp>
    </p:spTree>
    <p:extLst>
      <p:ext uri="{BB962C8B-B14F-4D97-AF65-F5344CB8AC3E}">
        <p14:creationId xmlns:p14="http://schemas.microsoft.com/office/powerpoint/2010/main" val="112184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</a:t>
            </a:r>
            <a:r>
              <a:rPr lang="en-US" altLang="en-US" dirty="0" err="1" smtClean="0">
                <a:solidFill>
                  <a:srgbClr val="FF0000"/>
                </a:solidFill>
              </a:rPr>
              <a:t>los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5. </a:t>
            </a:r>
            <a:r>
              <a:rPr lang="es-ES_tradnl" altLang="en-US"/>
              <a:t>¿Por qué tiene que navegar el Internet Diego?</a:t>
            </a:r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r>
              <a:rPr lang="es-ES_tradnl" altLang="en-US"/>
              <a:t>6. ¿Para qué clase es?</a:t>
            </a:r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r>
              <a:rPr lang="es-ES_tradnl" altLang="en-US"/>
              <a:t>7. ¿Quién tiene hambre?</a:t>
            </a:r>
          </a:p>
          <a:p>
            <a:pPr>
              <a:buFontTx/>
              <a:buNone/>
            </a:pPr>
            <a:endParaRPr lang="es-ES_tradnl" altLang="en-US"/>
          </a:p>
          <a:p>
            <a:pPr>
              <a:buFontTx/>
              <a:buNone/>
            </a:pPr>
            <a:r>
              <a:rPr lang="es-ES_tradnl" altLang="en-US"/>
              <a:t>8. ¿Por qué no tiene hambre Adela? </a:t>
            </a:r>
            <a:endParaRPr lang="en-US" alt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69888" y="1905000"/>
            <a:ext cx="877411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Diego tiene que navegar el Internet para buscar</a:t>
            </a:r>
          </a:p>
          <a:p>
            <a:r>
              <a:rPr lang="es-ES_tradnl" altLang="en-US" sz="3200">
                <a:solidFill>
                  <a:srgbClr val="0000FF"/>
                </a:solidFill>
              </a:rPr>
              <a:t>Información sobre Simon Bolívar.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57200" y="3581400"/>
            <a:ext cx="53943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Es para la clase de español.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33400" y="4830763"/>
            <a:ext cx="38369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Diego tiene hambre.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04800" y="5973763"/>
            <a:ext cx="8774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Adela no tiene hambre porque acaba de comer.</a:t>
            </a:r>
          </a:p>
        </p:txBody>
      </p:sp>
    </p:spTree>
    <p:extLst>
      <p:ext uri="{BB962C8B-B14F-4D97-AF65-F5344CB8AC3E}">
        <p14:creationId xmlns:p14="http://schemas.microsoft.com/office/powerpoint/2010/main" val="340903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</a:t>
            </a:r>
            <a:r>
              <a:rPr lang="en-US" altLang="en-US" dirty="0" err="1" smtClean="0">
                <a:solidFill>
                  <a:srgbClr val="FF0000"/>
                </a:solidFill>
              </a:rPr>
              <a:t>los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62484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sz="2600" u="sng"/>
              <a:t>Ejercicio B</a:t>
            </a:r>
            <a:r>
              <a:rPr lang="en-US" altLang="en-US" sz="2600"/>
              <a:t> p. 145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1.   ¿Dónde esta Adela?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	a. en la escuela		b. en casa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2.    ¿Quién es Diego?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	a. el amigo de Adela		b. el hermano de Adela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3.    ¿Por qué usa la computadora Diego?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	a. porque tiene que buscar información sobre un  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            héroe latinoamericano.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	b. porque tiene que escribir una composición para su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           clase de historia.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/>
              <a:t>4.    ¿Qué va a comer Diego?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600"/>
              <a:t>	a. una comida completa. 	b. una merienda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5029200" y="1752600"/>
            <a:ext cx="457200" cy="5334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1066800" y="2667000"/>
            <a:ext cx="457200" cy="5334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1066800" y="3505200"/>
            <a:ext cx="457200" cy="5334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4953000" y="6019800"/>
            <a:ext cx="457200" cy="5334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2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  <p:bldP spid="112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30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15400" cy="5211763"/>
          </a:xfrm>
        </p:spPr>
        <p:txBody>
          <a:bodyPr/>
          <a:lstStyle/>
          <a:p>
            <a:pPr marL="609600" indent="-609600"/>
            <a:r>
              <a:rPr lang="es-ES_tradnl" altLang="en-US" u="sng"/>
              <a:t>Ejercicio A</a:t>
            </a:r>
            <a:r>
              <a:rPr lang="es-ES_tradnl" altLang="en-US"/>
              <a:t> p. 147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¿Dónde vive la familia de José Luis Aparicio?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¿Dónde viven los Ayerbe?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¿Dónde toman los jóvenes el desayuno?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¿Dónde toman el almuerzo?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20700" y="2300288"/>
            <a:ext cx="7708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>
                <a:solidFill>
                  <a:srgbClr val="0000FF"/>
                </a:solidFill>
              </a:rPr>
              <a:t>La familia de José Luis Aparicio vive en Madrid.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3400" y="3505200"/>
            <a:ext cx="6818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Los Ayerbe viven en Granada, Nicaragua.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33400" y="4800600"/>
            <a:ext cx="6640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Los jóvenes toman el desayuno en casa.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57200" y="5791200"/>
            <a:ext cx="86804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Toman el almuerzo en la cafetería de la escuela o en </a:t>
            </a:r>
          </a:p>
          <a:p>
            <a:r>
              <a:rPr lang="es-ES_tradnl" altLang="en-US" sz="2800">
                <a:solidFill>
                  <a:srgbClr val="0000FF"/>
                </a:solidFill>
              </a:rPr>
              <a:t>un café o un puesto o tenderete.</a:t>
            </a:r>
          </a:p>
        </p:txBody>
      </p:sp>
    </p:spTree>
    <p:extLst>
      <p:ext uri="{BB962C8B-B14F-4D97-AF65-F5344CB8AC3E}">
        <p14:creationId xmlns:p14="http://schemas.microsoft.com/office/powerpoint/2010/main" val="42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30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686800" cy="55165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u="sng" dirty="0"/>
              <a:t>Ejercicio B</a:t>
            </a:r>
            <a:r>
              <a:rPr lang="es-ES_tradnl" altLang="en-US" sz="2800" dirty="0"/>
              <a:t> p. 147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 desayuno típico de una familia en España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u="sng" dirty="0"/>
          </a:p>
          <a:p>
            <a:pPr marL="609600" indent="-609600">
              <a:buFontTx/>
              <a:buAutoNum type="arabicPeriod"/>
            </a:pPr>
            <a:endParaRPr lang="es-ES_tradnl" altLang="en-US" sz="2800" u="sng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 desayuno típico de una familia en Nicaragua.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Una tortilla a la española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Un almuerzo típico de Catalina en Nicaragua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20700" y="1720850"/>
            <a:ext cx="8678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Pan con mantequilla o mermelada, y a veces churros,</a:t>
            </a:r>
          </a:p>
          <a:p>
            <a:r>
              <a:rPr lang="es-ES_tradnl" altLang="en-US" sz="2800">
                <a:solidFill>
                  <a:srgbClr val="0000FF"/>
                </a:solidFill>
              </a:rPr>
              <a:t>Bebe café con leche o chocolate caliente.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01650" y="3200400"/>
            <a:ext cx="86423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Pan con mantequilla o mermelada y el gallopinto con </a:t>
            </a:r>
          </a:p>
          <a:p>
            <a:r>
              <a:rPr lang="es-ES_tradnl" altLang="en-US" sz="2800">
                <a:solidFill>
                  <a:srgbClr val="0000FF"/>
                </a:solidFill>
              </a:rPr>
              <a:t>Huevos, bebe un jugo de una deliciosa fruta tropical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20700" y="4724400"/>
            <a:ext cx="7688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Un tipo de </a:t>
            </a:r>
            <a:r>
              <a:rPr lang="es-ES_tradnl" altLang="en-US" sz="2800" i="1">
                <a:solidFill>
                  <a:srgbClr val="0000FF"/>
                </a:solidFill>
              </a:rPr>
              <a:t>omelet</a:t>
            </a:r>
            <a:r>
              <a:rPr lang="es-ES_tradnl" altLang="en-US" sz="2800">
                <a:solidFill>
                  <a:srgbClr val="0000FF"/>
                </a:solidFill>
              </a:rPr>
              <a:t> de huevos, patatas y cebolla.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52400" y="5715000"/>
            <a:ext cx="90154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Una pizza o un bocadillo o carne asada con arroz y</a:t>
            </a:r>
          </a:p>
          <a:p>
            <a:r>
              <a:rPr lang="es-ES_tradnl" altLang="en-US" sz="2800">
                <a:solidFill>
                  <a:srgbClr val="0000FF"/>
                </a:solidFill>
              </a:rPr>
              <a:t>Frijoles o unas bocas (tapas) como tostones con queso.</a:t>
            </a:r>
          </a:p>
        </p:txBody>
      </p:sp>
    </p:spTree>
    <p:extLst>
      <p:ext uri="{BB962C8B-B14F-4D97-AF65-F5344CB8AC3E}">
        <p14:creationId xmlns:p14="http://schemas.microsoft.com/office/powerpoint/2010/main" val="372678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 la </a:t>
            </a:r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30</a:t>
            </a:r>
            <a:endParaRPr lang="en-US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6230" name="Group 8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2605924"/>
              </p:ext>
            </p:extLst>
          </p:nvPr>
        </p:nvGraphicFramePr>
        <p:xfrm>
          <a:off x="0" y="990600"/>
          <a:ext cx="9144000" cy="5678424"/>
        </p:xfrm>
        <a:graphic>
          <a:graphicData uri="http://schemas.openxmlformats.org/drawingml/2006/table">
            <a:tbl>
              <a:tblPr/>
              <a:tblGrid>
                <a:gridCol w="5105400"/>
                <a:gridCol w="1371600"/>
                <a:gridCol w="1371600"/>
                <a:gridCol w="1295400"/>
              </a:tblGrid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Ejercicio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España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Nicaragua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Donde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Vivo 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Tomamos el desayuno por la mañana.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Comemos churros.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El gallopinto es un plato típico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Comemos tortillas de huevos, patatas y cebolla.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Cenamos a las diez de la noche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Cenamos a eso de las ocho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 A veces tomamos el almuerzo en un puesto de comida.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  <p:sp>
        <p:nvSpPr>
          <p:cNvPr id="6221" name="Text Box 77"/>
          <p:cNvSpPr txBox="1">
            <a:spLocks noChangeArrowheads="1"/>
          </p:cNvSpPr>
          <p:nvPr/>
        </p:nvSpPr>
        <p:spPr bwMode="auto">
          <a:xfrm>
            <a:off x="5334000" y="1752600"/>
            <a:ext cx="350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/>
              <a:t>  X	       X	  X</a:t>
            </a:r>
            <a:endParaRPr lang="es-ES_tradnl" altLang="en-US" sz="2800" b="1" dirty="0"/>
          </a:p>
        </p:txBody>
      </p:sp>
      <p:sp>
        <p:nvSpPr>
          <p:cNvPr id="6223" name="Text Box 79"/>
          <p:cNvSpPr txBox="1">
            <a:spLocks noChangeArrowheads="1"/>
          </p:cNvSpPr>
          <p:nvPr/>
        </p:nvSpPr>
        <p:spPr bwMode="auto">
          <a:xfrm>
            <a:off x="5562600" y="25146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/>
              <a:t>X</a:t>
            </a:r>
          </a:p>
        </p:txBody>
      </p:sp>
      <p:sp>
        <p:nvSpPr>
          <p:cNvPr id="6224" name="Text Box 80"/>
          <p:cNvSpPr txBox="1">
            <a:spLocks noChangeArrowheads="1"/>
          </p:cNvSpPr>
          <p:nvPr/>
        </p:nvSpPr>
        <p:spPr bwMode="auto">
          <a:xfrm>
            <a:off x="6934200" y="3200400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/>
              <a:t>X</a:t>
            </a:r>
          </a:p>
        </p:txBody>
      </p:sp>
      <p:sp>
        <p:nvSpPr>
          <p:cNvPr id="6225" name="Text Box 81"/>
          <p:cNvSpPr txBox="1">
            <a:spLocks noChangeArrowheads="1"/>
          </p:cNvSpPr>
          <p:nvPr/>
        </p:nvSpPr>
        <p:spPr bwMode="auto">
          <a:xfrm>
            <a:off x="5562600" y="3886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/>
              <a:t>X</a:t>
            </a:r>
          </a:p>
        </p:txBody>
      </p:sp>
      <p:sp>
        <p:nvSpPr>
          <p:cNvPr id="6226" name="Text Box 82"/>
          <p:cNvSpPr txBox="1">
            <a:spLocks noChangeArrowheads="1"/>
          </p:cNvSpPr>
          <p:nvPr/>
        </p:nvSpPr>
        <p:spPr bwMode="auto">
          <a:xfrm>
            <a:off x="5562600" y="4648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/>
              <a:t>X</a:t>
            </a:r>
          </a:p>
        </p:txBody>
      </p:sp>
      <p:sp>
        <p:nvSpPr>
          <p:cNvPr id="6227" name="Text Box 83"/>
          <p:cNvSpPr txBox="1">
            <a:spLocks noChangeArrowheads="1"/>
          </p:cNvSpPr>
          <p:nvPr/>
        </p:nvSpPr>
        <p:spPr bwMode="auto">
          <a:xfrm>
            <a:off x="7010400" y="52578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/>
              <a:t>X	    X</a:t>
            </a:r>
            <a:endParaRPr lang="es-ES_tradnl" altLang="en-US" sz="2800" b="1" dirty="0"/>
          </a:p>
        </p:txBody>
      </p:sp>
      <p:sp>
        <p:nvSpPr>
          <p:cNvPr id="6228" name="Text Box 84"/>
          <p:cNvSpPr txBox="1">
            <a:spLocks noChangeArrowheads="1"/>
          </p:cNvSpPr>
          <p:nvPr/>
        </p:nvSpPr>
        <p:spPr bwMode="auto">
          <a:xfrm>
            <a:off x="5562600" y="6034087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/>
              <a:t>X</a:t>
            </a:r>
          </a:p>
        </p:txBody>
      </p:sp>
      <p:sp>
        <p:nvSpPr>
          <p:cNvPr id="6229" name="Text Box 85"/>
          <p:cNvSpPr txBox="1">
            <a:spLocks noChangeArrowheads="1"/>
          </p:cNvSpPr>
          <p:nvPr/>
        </p:nvSpPr>
        <p:spPr bwMode="auto">
          <a:xfrm>
            <a:off x="7010400" y="60198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29997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1" grpId="0"/>
      <p:bldP spid="6223" grpId="0"/>
      <p:bldP spid="6224" grpId="0"/>
      <p:bldP spid="6225" grpId="0"/>
      <p:bldP spid="6226" grpId="0"/>
      <p:bldP spid="6227" grpId="0"/>
      <p:bldP spid="6228" grpId="0"/>
      <p:bldP spid="62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II-</a:t>
            </a:r>
            <a:r>
              <a:rPr lang="es-ES_tradnl" altLang="en-US" dirty="0" smtClean="0"/>
              <a:t> </a:t>
            </a:r>
            <a:r>
              <a:rPr lang="es-ES_tradnl" altLang="en-US" dirty="0"/>
              <a:t>Expresiones con el infinitivo:</a:t>
            </a:r>
          </a:p>
          <a:p>
            <a:pPr marL="609600" indent="-609600">
              <a:buFontTx/>
              <a:buAutoNum type="alphaUcPeriod"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tienen que estudiar?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90600" y="2757488"/>
            <a:ext cx="6651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(Yo) voy a tomar el examen porque…..</a:t>
            </a:r>
            <a:endParaRPr lang="en-US" alt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919163" y="3733800"/>
            <a:ext cx="79200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(nosotros)Vamos a ir al café porque tenemos </a:t>
            </a:r>
          </a:p>
          <a:p>
            <a:r>
              <a:rPr lang="en-US" altLang="en-US" sz="2800" b="1">
                <a:solidFill>
                  <a:srgbClr val="0000FF"/>
                </a:solidFill>
              </a:rPr>
              <a:t>hambre. </a:t>
            </a:r>
            <a:endParaRPr lang="en-US" alt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990600" y="5105400"/>
            <a:ext cx="696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(nosotros) No vamos a comer porque… </a:t>
            </a:r>
            <a:endParaRPr lang="en-US" alt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25513" y="6186488"/>
            <a:ext cx="7485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</a:rPr>
              <a:t>(nosotros) tenemos que estudiar porque… 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862</Words>
  <Application>Microsoft Office PowerPoint</Application>
  <PresentationFormat>On-screen Show (4:3)</PresentationFormat>
  <Paragraphs>203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Me llamo ________ Clase 702 La fecha es el 11 de diciembre del 2015</vt:lpstr>
      <vt:lpstr>Repaso de los Ejercicios</vt:lpstr>
      <vt:lpstr>Repaso de los ejercicios</vt:lpstr>
      <vt:lpstr>Repaso de los Ejercicios</vt:lpstr>
      <vt:lpstr>Repaso de los ejercicios</vt:lpstr>
      <vt:lpstr>Repaso de la Tarea 30</vt:lpstr>
      <vt:lpstr>Repaso de la Tarea 30</vt:lpstr>
      <vt:lpstr>Repaso de la Tarea 30</vt:lpstr>
      <vt:lpstr>Repaso</vt:lpstr>
      <vt:lpstr>Repaso</vt:lpstr>
      <vt:lpstr>Repaso</vt:lpstr>
      <vt:lpstr>Repaso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31</cp:revision>
  <cp:lastPrinted>2014-12-11T16:53:39Z</cp:lastPrinted>
  <dcterms:created xsi:type="dcterms:W3CDTF">2011-04-04T12:47:14Z</dcterms:created>
  <dcterms:modified xsi:type="dcterms:W3CDTF">2015-12-11T18:38:40Z</dcterms:modified>
</cp:coreProperties>
</file>